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63" r:id="rId4"/>
    <p:sldId id="265" r:id="rId5"/>
    <p:sldId id="264" r:id="rId6"/>
    <p:sldId id="260" r:id="rId7"/>
    <p:sldId id="266" r:id="rId8"/>
    <p:sldId id="267" r:id="rId9"/>
    <p:sldId id="268" r:id="rId10"/>
    <p:sldId id="291" r:id="rId11"/>
    <p:sldId id="270" r:id="rId12"/>
    <p:sldId id="271" r:id="rId13"/>
    <p:sldId id="273" r:id="rId14"/>
    <p:sldId id="274" r:id="rId15"/>
    <p:sldId id="275" r:id="rId16"/>
    <p:sldId id="279" r:id="rId17"/>
    <p:sldId id="269" r:id="rId18"/>
    <p:sldId id="286" r:id="rId19"/>
    <p:sldId id="276" r:id="rId20"/>
    <p:sldId id="278" r:id="rId21"/>
    <p:sldId id="292" r:id="rId22"/>
    <p:sldId id="289" r:id="rId23"/>
    <p:sldId id="293" r:id="rId24"/>
    <p:sldId id="281" r:id="rId25"/>
    <p:sldId id="285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85149" autoAdjust="0"/>
  </p:normalViewPr>
  <p:slideViewPr>
    <p:cSldViewPr snapToGrid="0" snapToObjects="1">
      <p:cViewPr varScale="1">
        <p:scale>
          <a:sx n="95" d="100"/>
          <a:sy n="95" d="100"/>
        </p:scale>
        <p:origin x="1260" y="3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oug%20T-C\Documents\Stirling\Bangladesh\Final%20report\SurveyResults07Aug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v>Homemade</c:v>
          </c:tx>
          <c:spPr>
            <a:solidFill>
              <a:schemeClr val="accent5"/>
            </a:solidFill>
          </c:spPr>
          <c:invertIfNegative val="0"/>
          <c:cat>
            <c:strRef>
              <c:f>totalPHPsused_plot!$J$2:$J$4</c:f>
              <c:strCache>
                <c:ptCount val="3"/>
                <c:pt idx="0">
                  <c:v>IL-Prawn</c:v>
                </c:pt>
                <c:pt idx="1">
                  <c:v>IL-Shrimp/Prawn</c:v>
                </c:pt>
                <c:pt idx="2">
                  <c:v>IH-Shrimp</c:v>
                </c:pt>
              </c:strCache>
            </c:strRef>
          </c:cat>
          <c:val>
            <c:numRef>
              <c:f>totalPHPsused_plot!$L$2:$L$4</c:f>
              <c:numCache>
                <c:formatCode>0.00%</c:formatCode>
                <c:ptCount val="3"/>
                <c:pt idx="0">
                  <c:v>0.33333333333333331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0"/>
          <c:order val="1"/>
          <c:tx>
            <c:v>Antibiotics</c:v>
          </c:tx>
          <c:spPr>
            <a:solidFill>
              <a:schemeClr val="accent4"/>
            </a:solidFill>
          </c:spPr>
          <c:invertIfNegative val="0"/>
          <c:cat>
            <c:strRef>
              <c:f>totalPHPsused_plot!$J$2:$J$4</c:f>
              <c:strCache>
                <c:ptCount val="3"/>
                <c:pt idx="0">
                  <c:v>IL-Prawn</c:v>
                </c:pt>
                <c:pt idx="1">
                  <c:v>IL-Shrimp/Prawn</c:v>
                </c:pt>
                <c:pt idx="2">
                  <c:v>IH-Shrimp</c:v>
                </c:pt>
              </c:strCache>
            </c:strRef>
          </c:cat>
          <c:val>
            <c:numRef>
              <c:f>totalPHPsused_plot!$K$2:$K$4</c:f>
              <c:numCache>
                <c:formatCode>0.00%</c:formatCode>
                <c:ptCount val="3"/>
                <c:pt idx="0">
                  <c:v>0.66666666666666663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2"/>
          <c:tx>
            <c:v>Vitamins</c:v>
          </c:tx>
          <c:spPr>
            <a:solidFill>
              <a:schemeClr val="accent3"/>
            </a:solidFill>
          </c:spPr>
          <c:invertIfNegative val="0"/>
          <c:cat>
            <c:strRef>
              <c:f>totalPHPsused_plot!$J$2:$J$4</c:f>
              <c:strCache>
                <c:ptCount val="3"/>
                <c:pt idx="0">
                  <c:v>IL-Prawn</c:v>
                </c:pt>
                <c:pt idx="1">
                  <c:v>IL-Shrimp/Prawn</c:v>
                </c:pt>
                <c:pt idx="2">
                  <c:v>IH-Shrimp</c:v>
                </c:pt>
              </c:strCache>
            </c:strRef>
          </c:cat>
          <c:val>
            <c:numRef>
              <c:f>totalPHPsused_plot!$O$2:$O$4</c:f>
              <c:numCache>
                <c:formatCode>0.00%</c:formatCode>
                <c:ptCount val="3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</c:ser>
        <c:ser>
          <c:idx val="2"/>
          <c:order val="3"/>
          <c:tx>
            <c:v>Probiotics - In Feed</c:v>
          </c:tx>
          <c:spPr>
            <a:solidFill>
              <a:schemeClr val="accent2"/>
            </a:solidFill>
          </c:spPr>
          <c:invertIfNegative val="0"/>
          <c:cat>
            <c:strRef>
              <c:f>totalPHPsused_plot!$J$2:$J$4</c:f>
              <c:strCache>
                <c:ptCount val="3"/>
                <c:pt idx="0">
                  <c:v>IL-Prawn</c:v>
                </c:pt>
                <c:pt idx="1">
                  <c:v>IL-Shrimp/Prawn</c:v>
                </c:pt>
                <c:pt idx="2">
                  <c:v>IH-Shrimp</c:v>
                </c:pt>
              </c:strCache>
            </c:strRef>
          </c:cat>
          <c:val>
            <c:numRef>
              <c:f>totalPHPsused_plot!$M$2:$M$4</c:f>
              <c:numCache>
                <c:formatCode>0.00%</c:formatCode>
                <c:ptCount val="3"/>
                <c:pt idx="0">
                  <c:v>0</c:v>
                </c:pt>
                <c:pt idx="1">
                  <c:v>0.1</c:v>
                </c:pt>
                <c:pt idx="2">
                  <c:v>0.22857142857142856</c:v>
                </c:pt>
              </c:numCache>
            </c:numRef>
          </c:val>
        </c:ser>
        <c:ser>
          <c:idx val="3"/>
          <c:order val="4"/>
          <c:tx>
            <c:v>Probiotics - Soil and Water </c:v>
          </c:tx>
          <c:spPr>
            <a:solidFill>
              <a:schemeClr val="accent1"/>
            </a:solidFill>
          </c:spPr>
          <c:invertIfNegative val="0"/>
          <c:cat>
            <c:strRef>
              <c:f>totalPHPsused_plot!$J$2:$J$4</c:f>
              <c:strCache>
                <c:ptCount val="3"/>
                <c:pt idx="0">
                  <c:v>IL-Prawn</c:v>
                </c:pt>
                <c:pt idx="1">
                  <c:v>IL-Shrimp/Prawn</c:v>
                </c:pt>
                <c:pt idx="2">
                  <c:v>IH-Shrimp</c:v>
                </c:pt>
              </c:strCache>
            </c:strRef>
          </c:cat>
          <c:val>
            <c:numRef>
              <c:f>totalPHPsused_plot!$N$2:$N$4</c:f>
              <c:numCache>
                <c:formatCode>0.00%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0.5714285714285714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1922248"/>
        <c:axId val="451921856"/>
      </c:barChart>
      <c:catAx>
        <c:axId val="451922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cluster 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51921856"/>
        <c:crosses val="autoZero"/>
        <c:auto val="1"/>
        <c:lblAlgn val="ctr"/>
        <c:lblOffset val="100"/>
        <c:noMultiLvlLbl val="0"/>
      </c:catAx>
      <c:valAx>
        <c:axId val="451921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GB" sz="1800"/>
                  <a:t>Percentage of PHPs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19222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0.00221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191" y="0"/>
          <a:ext cx="9123809" cy="487372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214F8-C894-488A-84AD-CBDB44E40F98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E35D5-B986-490A-8C08-F8403AD43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9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Probiotics – live microorganisms that when administered in adequate amounts confer a health benefit to the host</a:t>
            </a:r>
            <a:r>
              <a:rPr lang="en-GB" sz="1200" baseline="30000" dirty="0" smtClean="0"/>
              <a:t>1</a:t>
            </a:r>
            <a:endParaRPr lang="en-GB" sz="1100" baseline="30000" dirty="0" smtClean="0"/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sz="1200" dirty="0" smtClean="0"/>
              <a:t>Prebiotics – non-digestible food ingredients that beneficially affect the host by selectively stimulating growth of beneficial bacteria</a:t>
            </a:r>
          </a:p>
          <a:p>
            <a:endParaRPr lang="en-GB" dirty="0" smtClean="0"/>
          </a:p>
          <a:p>
            <a:r>
              <a:rPr lang="en-GB" dirty="0" smtClean="0"/>
              <a:t>Beta glucan – </a:t>
            </a:r>
            <a:r>
              <a:rPr lang="en-GB" dirty="0" err="1" smtClean="0"/>
              <a:t>phenoloxidase</a:t>
            </a:r>
            <a:r>
              <a:rPr lang="en-GB" dirty="0" smtClean="0"/>
              <a:t> activity, phagocytosis and bactericidal activity 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Organism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Immunomodulation,</a:t>
            </a:r>
            <a:r>
              <a:rPr lang="en-GB" baseline="0" dirty="0" smtClean="0"/>
              <a:t> </a:t>
            </a:r>
            <a:r>
              <a:rPr lang="en-GB" dirty="0" smtClean="0"/>
              <a:t>Gut barrier function, Competitive exclusion</a:t>
            </a:r>
          </a:p>
          <a:p>
            <a:pPr marL="914400" lvl="2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Pond environment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Oxidation of wastes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61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Only 1-SI-S significant difference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3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NB</a:t>
            </a:r>
            <a:r>
              <a:rPr lang="en-GB" baseline="0" dirty="0" smtClean="0"/>
              <a:t> low antibiotic use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 shows number of farms that are using at least one PHP/product</a:t>
            </a:r>
            <a:endParaRPr lang="en-GB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Change to percentage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895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Might not need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51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5/6 recommendation from shopkeeper </a:t>
            </a:r>
          </a:p>
          <a:p>
            <a:r>
              <a:rPr lang="en-GB" dirty="0" smtClean="0"/>
              <a:t>All going to same shop</a:t>
            </a:r>
          </a:p>
          <a:p>
            <a:endParaRPr lang="en-GB" dirty="0" smtClean="0"/>
          </a:p>
          <a:p>
            <a:r>
              <a:rPr lang="en-GB" dirty="0" smtClean="0"/>
              <a:t>Proximity to shops,</a:t>
            </a:r>
            <a:r>
              <a:rPr lang="en-GB" baseline="0" dirty="0" smtClean="0"/>
              <a:t> training/trust in shopkeeper</a:t>
            </a:r>
          </a:p>
          <a:p>
            <a:endParaRPr lang="en-GB" dirty="0" smtClean="0"/>
          </a:p>
          <a:p>
            <a:r>
              <a:rPr lang="en-GB" dirty="0" smtClean="0"/>
              <a:t>More about motivations, observations didn’t do fully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20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Not just PHPs </a:t>
            </a:r>
          </a:p>
          <a:p>
            <a:pPr lvl="1"/>
            <a:r>
              <a:rPr lang="en-GB" dirty="0" smtClean="0"/>
              <a:t>Low probiotic (2.3-9.7%) &amp; feed additive (0.97-22.87%) usage</a:t>
            </a:r>
          </a:p>
          <a:p>
            <a:pPr lvl="1"/>
            <a:r>
              <a:rPr lang="en-GB" dirty="0" smtClean="0"/>
              <a:t>Highest in shrimp-prawn and prawn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51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Adaptation despite higher stocking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anose="05000000000000000000" pitchFamily="2" charset="2"/>
              </a:rPr>
              <a:t> more disinfectants, frequency of stocking, changed seed source  </a:t>
            </a:r>
          </a:p>
          <a:p>
            <a:endParaRPr lang="en-GB" baseline="0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Pandemics </a:t>
            </a:r>
            <a:r>
              <a:rPr lang="en-GB" dirty="0" smtClean="0">
                <a:sym typeface="Wingdings" panose="05000000000000000000" pitchFamily="2" charset="2"/>
              </a:rPr>
              <a:t> WSS</a:t>
            </a:r>
            <a:r>
              <a:rPr lang="en-GB" baseline="0" dirty="0" smtClean="0">
                <a:sym typeface="Wingdings" panose="05000000000000000000" pitchFamily="2" charset="2"/>
              </a:rPr>
              <a:t>, EMS</a:t>
            </a:r>
          </a:p>
          <a:p>
            <a:r>
              <a:rPr lang="en-GB" baseline="0" dirty="0" smtClean="0">
                <a:sym typeface="Wingdings" panose="05000000000000000000" pitchFamily="2" charset="2"/>
              </a:rPr>
              <a:t>Shrimp particularly susceptible, why chose it</a:t>
            </a:r>
          </a:p>
          <a:p>
            <a:r>
              <a:rPr lang="en-GB" baseline="0" dirty="0" smtClean="0">
                <a:sym typeface="Wingdings" panose="05000000000000000000" pitchFamily="2" charset="2"/>
              </a:rPr>
              <a:t>Mostly cash crop export orientated, higher pressure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Antibiotics more</a:t>
            </a:r>
            <a:r>
              <a:rPr lang="en-GB" baseline="0" dirty="0" smtClean="0"/>
              <a:t> limited d</a:t>
            </a:r>
            <a:r>
              <a:rPr lang="en-GB" dirty="0" smtClean="0"/>
              <a:t>ue to resistance and risk of bans </a:t>
            </a:r>
          </a:p>
          <a:p>
            <a:endParaRPr lang="en-GB" dirty="0" smtClean="0"/>
          </a:p>
          <a:p>
            <a:r>
              <a:rPr lang="en-GB" dirty="0" smtClean="0"/>
              <a:t>Reliance on manufacturer claims means</a:t>
            </a:r>
            <a:r>
              <a:rPr lang="en-GB" baseline="0" dirty="0" smtClean="0"/>
              <a:t> susceptible to poor product quality assurance </a:t>
            </a:r>
          </a:p>
          <a:p>
            <a:endParaRPr lang="en-GB" baseline="0" dirty="0" smtClean="0"/>
          </a:p>
          <a:p>
            <a:r>
              <a:rPr lang="en-GB" dirty="0" smtClean="0"/>
              <a:t>http://www.fao.org/docrep/018/i3422e/i3422e.pdf</a:t>
            </a:r>
          </a:p>
          <a:p>
            <a:r>
              <a:rPr lang="en-GB" dirty="0" smtClean="0"/>
              <a:t>http://bioaqua.vn/wp-content/uploads/WSSV-624x468.jpg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0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6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https://upload.wikimedia.org/wikipedia/commons/thumb/3/34/Khulna_in_Bangladesh.svg/2000px-Khulna_in_Bangladesh.svg.png</a:t>
            </a:r>
          </a:p>
          <a:p>
            <a:endParaRPr lang="en-GB" dirty="0" smtClean="0"/>
          </a:p>
          <a:p>
            <a:r>
              <a:rPr lang="en-GB" dirty="0" smtClean="0"/>
              <a:t>https://en.wikipedia.org/wiki/Khulna_Division#/media/File:Khulna_Division_districts_map.p</a:t>
            </a:r>
          </a:p>
          <a:p>
            <a:endParaRPr lang="en-GB" dirty="0" smtClean="0"/>
          </a:p>
          <a:p>
            <a:r>
              <a:rPr lang="en-GB" dirty="0" smtClean="0"/>
              <a:t>Put Bangladesh </a:t>
            </a:r>
            <a:r>
              <a:rPr lang="en-GB" dirty="0" err="1" smtClean="0"/>
              <a:t>thereng</a:t>
            </a:r>
            <a:endParaRPr lang="en-GB" dirty="0" smtClean="0"/>
          </a:p>
          <a:p>
            <a:r>
              <a:rPr lang="en-GB" dirty="0" smtClean="0"/>
              <a:t>Take colour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http://3.imimg.com/data3/BO/SF/MY-5605953/black-tiger-prawns-250x250.jpg</a:t>
            </a:r>
          </a:p>
          <a:p>
            <a:endParaRPr lang="en-GB" dirty="0" smtClean="0"/>
          </a:p>
          <a:p>
            <a:r>
              <a:rPr lang="en-GB" dirty="0" smtClean="0"/>
              <a:t>http://www.fao.org/uploads/pics/GiantF1.jpg</a:t>
            </a:r>
          </a:p>
          <a:p>
            <a:endParaRPr lang="en-GB" dirty="0" smtClean="0"/>
          </a:p>
          <a:p>
            <a:r>
              <a:rPr lang="en-GB" dirty="0" smtClean="0"/>
              <a:t>Caption photos with spp. </a:t>
            </a:r>
          </a:p>
          <a:p>
            <a:r>
              <a:rPr lang="en-GB" dirty="0" smtClean="0"/>
              <a:t>Make obvious difference between</a:t>
            </a:r>
          </a:p>
          <a:p>
            <a:endParaRPr lang="en-GB" dirty="0" smtClean="0"/>
          </a:p>
          <a:p>
            <a:r>
              <a:rPr lang="en-GB" dirty="0" smtClean="0"/>
              <a:t>Merge</a:t>
            </a:r>
            <a:r>
              <a:rPr lang="en-GB" baseline="0" dirty="0" smtClean="0"/>
              <a:t> with previous slide. No clutter,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Mixed methods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anose="05000000000000000000" pitchFamily="2" charset="2"/>
              </a:rPr>
              <a:t> sequential exploratory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Good for when variables unknown,</a:t>
            </a:r>
            <a:r>
              <a:rPr lang="en-GB" baseline="0" dirty="0" smtClean="0"/>
              <a:t> and when measuring perceptions and behaviours as not easy quantitatively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30 farmers</a:t>
            </a:r>
            <a:r>
              <a:rPr lang="en-GB" baseline="0" dirty="0" smtClean="0"/>
              <a:t> randomly selected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Sample sizes of KI,SS interviews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9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According to FAO definitions </a:t>
            </a:r>
          </a:p>
          <a:p>
            <a:endParaRPr lang="en-GB" dirty="0" smtClean="0"/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Extensive culture systems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receive no intentional nutritional inputs but depend on natural food in the culture facility, including that brought in by water flow e.g., currents and tidal exchange.</a:t>
            </a: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Semi-intensive culture systems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depend largely on natural food which is increased over baseline levels by fertilisation and/or use of supplementary feed to complement natural food.</a:t>
            </a: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Intensive culture systems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depend on nutritionally complete diets added to the system, either fresh, wild, marine or freshwater fish, or on formulated diets, usually in dry pelleted form.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Inherited sample frame, related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export orientated,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farm scale not intensity, cluster based to increase generalisability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0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67</a:t>
            </a:r>
            <a:r>
              <a:rPr lang="en-GB" baseline="0" dirty="0" smtClean="0"/>
              <a:t> farms comes from </a:t>
            </a:r>
            <a:r>
              <a:rPr lang="en-GB" baseline="0" dirty="0" err="1" smtClean="0"/>
              <a:t>DoF</a:t>
            </a:r>
            <a:r>
              <a:rPr lang="en-GB" baseline="0" dirty="0" smtClean="0"/>
              <a:t> lists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35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</a:t>
            </a:r>
            <a:r>
              <a:rPr lang="en-GB" baseline="0" dirty="0" smtClean="0"/>
              <a:t> regulation on probiotics etc. as yet apparent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Picturews</a:t>
            </a:r>
            <a:r>
              <a:rPr lang="en-GB" baseline="0" dirty="0" smtClean="0"/>
              <a:t>, big font, key notes, logos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35D5-B986-490A-8C08-F8403AD43E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0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4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07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4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7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8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7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5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2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8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6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5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AFA3-F501-4F95-8876-1714019F815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6D40-03E7-4976-82A8-7133AB58A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22043"/>
            <a:ext cx="7772400" cy="3300367"/>
          </a:xfrm>
        </p:spPr>
        <p:txBody>
          <a:bodyPr>
            <a:normAutofit/>
          </a:bodyPr>
          <a:lstStyle/>
          <a:p>
            <a:r>
              <a:rPr lang="en-GB" dirty="0" smtClean="0"/>
              <a:t>Characterising the use of Prophylactic Health Products (PHPs) by Bangladeshi Shrimp and Prawn Farmers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1640"/>
            <a:ext cx="6400800" cy="74408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Doug </a:t>
            </a:r>
            <a:r>
              <a:rPr lang="en-GB" dirty="0" err="1" smtClean="0"/>
              <a:t>Tenison</a:t>
            </a:r>
            <a:r>
              <a:rPr lang="en-GB" dirty="0" smtClean="0"/>
              <a:t>-Collins</a:t>
            </a:r>
          </a:p>
          <a:p>
            <a:r>
              <a:rPr lang="en-GB" dirty="0" smtClean="0"/>
              <a:t>Supervisors: Francis Murray, Dave Little</a:t>
            </a:r>
            <a:endParaRPr lang="en-GB" dirty="0"/>
          </a:p>
        </p:txBody>
      </p:sp>
      <p:pic>
        <p:nvPicPr>
          <p:cNvPr id="4" name="Picture 3" descr="https://www.stir.ac.uk/media/wwwstiracuk/marketingtools/documents/logo/UoS_Primary_Logo_Pos_(CMYK_300ppi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9" y="174645"/>
            <a:ext cx="2592288" cy="58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4645"/>
            <a:ext cx="24447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35"/>
            <a:ext cx="2597991" cy="86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21596"/>
            <a:ext cx="1619607" cy="165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75515"/>
            <a:ext cx="1659348" cy="11464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825723"/>
            <a:ext cx="1800225" cy="67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Indicators of intensity 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722712"/>
              </p:ext>
            </p:extLst>
          </p:nvPr>
        </p:nvGraphicFramePr>
        <p:xfrm>
          <a:off x="457200" y="1238516"/>
          <a:ext cx="82296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2016224"/>
                <a:gridCol w="936104"/>
                <a:gridCol w="1152128"/>
                <a:gridCol w="1512168"/>
                <a:gridCol w="16665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Cluster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Mono/polyculture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Aerate?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PCR tested PL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of stockings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of harvests [method]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SI-S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Polyculture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10-20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10-20 [traps]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IL-P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Polyculture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1-5 [cast net]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IL-SP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Polyculture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1-5 [cast net]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IH-S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Monoculture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[drain pond]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3539912"/>
            <a:ext cx="3528392" cy="19847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" descr="C:\Users\Doug T-C\Downloads\SHAREit\SM-G903F\photo\20160607_133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r="23547"/>
          <a:stretch/>
        </p:blipFill>
        <p:spPr bwMode="auto">
          <a:xfrm>
            <a:off x="6321475" y="3532225"/>
            <a:ext cx="2352675" cy="19924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ug T-C\Downloads\SHAREit\SM-G903F\photo\20160607_1325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50"/>
          <a:stretch/>
        </p:blipFill>
        <p:spPr bwMode="auto">
          <a:xfrm>
            <a:off x="4067944" y="3539911"/>
            <a:ext cx="2171695" cy="19847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-31576"/>
            <a:ext cx="3241526" cy="9525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Supply chain </a:t>
            </a:r>
            <a:endParaRPr lang="en-GB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00958" y="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985292"/>
            <a:ext cx="2700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7 main importers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Diverse business interests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Train shops and farmers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regulation </a:t>
            </a:r>
            <a:endParaRPr lang="en-GB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5239"/>
            <a:ext cx="1100399" cy="110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19" y="3115140"/>
            <a:ext cx="1100399" cy="110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11" descr="http://thejobs24.com/wp-content/uploads/2015/05/ACI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5" y="4229653"/>
            <a:ext cx="1100399" cy="10477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57" y="59143"/>
            <a:ext cx="6449069" cy="562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19" y="4220153"/>
            <a:ext cx="1100449" cy="1047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5" y="5221592"/>
            <a:ext cx="2390478" cy="493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1489348"/>
            <a:ext cx="1428554" cy="892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524" y="2382772"/>
            <a:ext cx="2314350" cy="44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Intensification trends – “CM-S-ASI” 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Culture months and survival adjusted stocking index</a:t>
            </a:r>
          </a:p>
          <a:p>
            <a:pPr marL="0" indent="0">
              <a:buNone/>
            </a:pPr>
            <a:endParaRPr lang="en-GB" sz="2800" dirty="0" smtClean="0"/>
          </a:p>
          <a:p>
            <a:pPr lvl="1"/>
            <a:r>
              <a:rPr lang="en-GB" sz="2400" dirty="0" smtClean="0"/>
              <a:t>Accounts for differences in survival</a:t>
            </a:r>
          </a:p>
          <a:p>
            <a:pPr lvl="1"/>
            <a:r>
              <a:rPr lang="en-GB" sz="2400" dirty="0" smtClean="0"/>
              <a:t>Negates differences in stocking frequency</a:t>
            </a:r>
          </a:p>
          <a:p>
            <a:pPr lvl="1"/>
            <a:r>
              <a:rPr lang="en-GB" sz="2400" dirty="0" smtClean="0"/>
              <a:t>Allows comparisons across systems</a:t>
            </a:r>
          </a:p>
          <a:p>
            <a:pPr lvl="1"/>
            <a:r>
              <a:rPr lang="en-GB" sz="2400" dirty="0" smtClean="0"/>
              <a:t>More reliable vs. feed or fertilisers</a:t>
            </a:r>
          </a:p>
          <a:p>
            <a:pPr marL="457200" lvl="1" indent="0"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1266" y="4441680"/>
                <a:ext cx="6106608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𝐶𝑀</m:t>
                      </m:r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𝑆</m:t>
                      </m:r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𝐴𝑆𝐼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𝑃𝑒𝑟𝑐𝑒𝑛𝑡𝑎𝑔𝑒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𝑆𝑢𝑟𝑣𝑖𝑣𝑎𝑙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𝑇𝑜𝑡𝑎𝑙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𝑠𝑡𝑜𝑐𝑘𝑒𝑑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𝑐𝑢𝑙𝑡𝑢𝑟𝑒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𝑑𝑢𝑟𝑎𝑡𝑖𝑜𝑛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266" y="4441680"/>
                <a:ext cx="6106608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2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6836"/>
            <a:ext cx="8229600" cy="9525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Intensification trends – “CM-S-ASI” 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52450"/>
            <a:ext cx="91059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4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Intensification trends – “CM-S-ASI” 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18852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p=0.01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81075"/>
            <a:ext cx="91154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0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"/>
            <a:ext cx="8229600" cy="9525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% PHP usage by cluster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5"/>
            <a:ext cx="9144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224"/>
            <a:ext cx="8229600" cy="9525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Percentage of each PHP type by cluster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14173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n=3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1417340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=10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72400" y="14173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=35</a:t>
            </a:r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008334"/>
              </p:ext>
            </p:extLst>
          </p:nvPr>
        </p:nvGraphicFramePr>
        <p:xfrm>
          <a:off x="0" y="841276"/>
          <a:ext cx="9144000" cy="487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1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Farmer capacities and motivations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83786"/>
            <a:ext cx="4546848" cy="377163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Very poor diagnostic capacity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Heavy reliance on chemical shops or company </a:t>
            </a:r>
          </a:p>
          <a:p>
            <a:pPr lvl="1"/>
            <a:r>
              <a:rPr lang="en-GB" dirty="0" smtClean="0"/>
              <a:t>Diagnostic support</a:t>
            </a:r>
          </a:p>
          <a:p>
            <a:pPr lvl="1"/>
            <a:r>
              <a:rPr lang="en-GB" dirty="0" smtClean="0"/>
              <a:t>Product recommendations</a:t>
            </a:r>
          </a:p>
          <a:p>
            <a:pPr lvl="1"/>
            <a:r>
              <a:rPr lang="en-GB" dirty="0" smtClean="0"/>
              <a:t>Supported by questionnaire results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Intensive-higher shrimp </a:t>
            </a:r>
          </a:p>
          <a:p>
            <a:pPr lvl="1"/>
            <a:r>
              <a:rPr lang="en-GB" dirty="0" smtClean="0"/>
              <a:t>Older and/or larger farms more independent</a:t>
            </a:r>
          </a:p>
          <a:p>
            <a:pPr marL="914400" lvl="2" indent="0">
              <a:buNone/>
            </a:pPr>
            <a:endParaRPr lang="en-GB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922512" y="3175928"/>
            <a:ext cx="1625261" cy="2353308"/>
            <a:chOff x="2195736" y="1679949"/>
            <a:chExt cx="2736304" cy="3962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6" r="8466"/>
            <a:stretch/>
          </p:blipFill>
          <p:spPr>
            <a:xfrm rot="5400000">
              <a:off x="1582863" y="2292822"/>
              <a:ext cx="3962050" cy="2736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2411760" y="1957400"/>
              <a:ext cx="2016224" cy="1080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984" y="1849388"/>
              <a:ext cx="360040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7864" y="4945732"/>
              <a:ext cx="1152128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1" r="18653"/>
          <a:stretch/>
        </p:blipFill>
        <p:spPr>
          <a:xfrm>
            <a:off x="5174481" y="1129308"/>
            <a:ext cx="3121324" cy="1851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1"/>
            <a:ext cx="8229600" cy="79983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Previous studies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9626"/>
            <a:ext cx="8229600" cy="4295512"/>
          </a:xfrm>
        </p:spPr>
        <p:txBody>
          <a:bodyPr/>
          <a:lstStyle/>
          <a:p>
            <a:r>
              <a:rPr lang="en-GB" dirty="0" smtClean="0"/>
              <a:t>Rico et al. (2013) &amp; Ali et al. (2016) </a:t>
            </a:r>
          </a:p>
          <a:p>
            <a:pPr lvl="1"/>
            <a:r>
              <a:rPr lang="en-GB" dirty="0" smtClean="0"/>
              <a:t>Surveyed shrimp, shrimp-prawn and prawn farms </a:t>
            </a:r>
          </a:p>
          <a:p>
            <a:pPr lvl="1"/>
            <a:r>
              <a:rPr lang="en-GB" dirty="0" smtClean="0"/>
              <a:t>Both found low probiotic and feed additive usage</a:t>
            </a:r>
          </a:p>
          <a:p>
            <a:pPr lvl="1"/>
            <a:r>
              <a:rPr lang="en-GB" dirty="0" smtClean="0"/>
              <a:t>Highest in shrimp-prawn and prawn systems</a:t>
            </a:r>
          </a:p>
          <a:p>
            <a:pPr lvl="1"/>
            <a:r>
              <a:rPr lang="en-GB" dirty="0" smtClean="0"/>
              <a:t>Rico et al. working as part of SEAT project</a:t>
            </a:r>
          </a:p>
          <a:p>
            <a:pPr lvl="1"/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9" y="3531230"/>
            <a:ext cx="4243720" cy="1573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24" y="3531230"/>
            <a:ext cx="4466134" cy="1573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Intensification vs. PHP use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3501"/>
            <a:ext cx="5122913" cy="4026802"/>
          </a:xfrm>
        </p:spPr>
        <p:txBody>
          <a:bodyPr>
            <a:normAutofit/>
          </a:bodyPr>
          <a:lstStyle/>
          <a:p>
            <a:r>
              <a:rPr lang="en-GB" dirty="0" smtClean="0"/>
              <a:t>Little change since 2011</a:t>
            </a:r>
          </a:p>
          <a:p>
            <a:pPr lvl="1"/>
            <a:r>
              <a:rPr lang="en-GB" dirty="0" smtClean="0"/>
              <a:t>Adaptation in other aspects?</a:t>
            </a:r>
          </a:p>
          <a:p>
            <a:pPr lvl="1"/>
            <a:r>
              <a:rPr lang="en-GB" dirty="0" smtClean="0"/>
              <a:t>Future PHP use?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Influence of new intensive farms?</a:t>
            </a:r>
          </a:p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37" y="1417340"/>
            <a:ext cx="2944326" cy="1656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37" y="3361555"/>
            <a:ext cx="2944325" cy="1926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50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07" y="265212"/>
            <a:ext cx="4680520" cy="93610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are PHPs?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9348"/>
            <a:ext cx="4680520" cy="377163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Products to prevent disease</a:t>
            </a:r>
          </a:p>
          <a:p>
            <a:r>
              <a:rPr lang="en-GB" sz="2800" dirty="0" smtClean="0"/>
              <a:t>Pond/organism microbiome</a:t>
            </a:r>
          </a:p>
          <a:p>
            <a:r>
              <a:rPr lang="en-GB" sz="2800" dirty="0" smtClean="0"/>
              <a:t>Immunomodulation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1034" y="297943"/>
            <a:ext cx="1762374" cy="2592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47811" y="565966"/>
            <a:ext cx="2592048" cy="2056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53313"/>
            <a:ext cx="2876705" cy="209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-688" r="11190" b="200"/>
          <a:stretch/>
        </p:blipFill>
        <p:spPr>
          <a:xfrm rot="5400000">
            <a:off x="4577595" y="3418446"/>
            <a:ext cx="2449252" cy="17623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r="7269"/>
          <a:stretch/>
        </p:blipFill>
        <p:spPr>
          <a:xfrm rot="5400000">
            <a:off x="6618234" y="3270658"/>
            <a:ext cx="2451199" cy="205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Evidence </a:t>
            </a:r>
            <a:r>
              <a:rPr lang="en-GB" dirty="0"/>
              <a:t>of </a:t>
            </a:r>
            <a:r>
              <a:rPr lang="en-GB" dirty="0" smtClean="0"/>
              <a:t>intensification – sustainable?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Rates of PHP use remain low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Reliance on companies and/or shops across systems</a:t>
            </a:r>
          </a:p>
          <a:p>
            <a:endParaRPr lang="en-GB" dirty="0" smtClean="0"/>
          </a:p>
          <a:p>
            <a:r>
              <a:rPr lang="en-GB" dirty="0" smtClean="0"/>
              <a:t>Future work should establish efficacy and effective regulation/quality assurance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7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Points to improve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 supply chain aspects </a:t>
            </a:r>
          </a:p>
          <a:p>
            <a:r>
              <a:rPr lang="en-GB" dirty="0" smtClean="0"/>
              <a:t>Greater focus on farmer motivations</a:t>
            </a:r>
          </a:p>
          <a:p>
            <a:pPr lvl="1"/>
            <a:r>
              <a:rPr lang="en-GB" dirty="0" smtClean="0"/>
              <a:t>Improved qualitative methods</a:t>
            </a:r>
          </a:p>
          <a:p>
            <a:r>
              <a:rPr lang="en-GB" dirty="0" smtClean="0"/>
              <a:t>Refine the intensive farm sample frame</a:t>
            </a:r>
          </a:p>
          <a:p>
            <a:r>
              <a:rPr lang="en-GB" dirty="0" smtClean="0"/>
              <a:t>Larger sample sizes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830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IMAQulate</a:t>
            </a:r>
            <a:r>
              <a:rPr lang="en-GB" sz="3200" dirty="0" smtClean="0"/>
              <a:t> and INSPIRE projects</a:t>
            </a:r>
            <a:endParaRPr lang="en-GB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err="1" smtClean="0"/>
              <a:t>IMAQulate</a:t>
            </a:r>
            <a:endParaRPr lang="en-GB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/>
              <a:t>Bangladesh, India, Kenya</a:t>
            </a:r>
          </a:p>
          <a:p>
            <a:r>
              <a:rPr lang="en-GB" sz="2000" dirty="0"/>
              <a:t>Characterise available PHPs</a:t>
            </a:r>
          </a:p>
          <a:p>
            <a:r>
              <a:rPr lang="en-GB" sz="2000" dirty="0"/>
              <a:t>Assess</a:t>
            </a:r>
          </a:p>
          <a:p>
            <a:pPr lvl="1"/>
            <a:r>
              <a:rPr lang="en-GB" sz="1800" dirty="0"/>
              <a:t>efficacy </a:t>
            </a:r>
            <a:r>
              <a:rPr lang="en-GB" sz="1800" dirty="0" smtClean="0"/>
              <a:t>– in </a:t>
            </a:r>
            <a:r>
              <a:rPr lang="en-GB" sz="1800" b="1" dirty="0" smtClean="0"/>
              <a:t>field and lab</a:t>
            </a:r>
            <a:endParaRPr lang="en-GB" sz="1800" b="1" dirty="0"/>
          </a:p>
          <a:p>
            <a:pPr lvl="1"/>
            <a:r>
              <a:rPr lang="en-GB" sz="1800" dirty="0"/>
              <a:t>costs &amp; benefits</a:t>
            </a:r>
            <a:endParaRPr lang="en-GB" sz="1800" u="sng" dirty="0"/>
          </a:p>
          <a:p>
            <a:r>
              <a:rPr lang="en-GB" sz="2000" b="1" dirty="0"/>
              <a:t>Training and regulation </a:t>
            </a:r>
          </a:p>
          <a:p>
            <a:endParaRPr lang="en-GB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000" dirty="0" smtClean="0"/>
              <a:t>INSPIRE</a:t>
            </a:r>
            <a:endParaRPr lang="en-GB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Strategic </a:t>
            </a:r>
            <a:r>
              <a:rPr lang="en-GB" sz="2000" b="1" dirty="0" smtClean="0"/>
              <a:t>partnerships </a:t>
            </a:r>
            <a:r>
              <a:rPr lang="en-GB" sz="2000" dirty="0" smtClean="0"/>
              <a:t>between UK and South Asian Universities</a:t>
            </a:r>
          </a:p>
          <a:p>
            <a:r>
              <a:rPr lang="en-GB" sz="2000" dirty="0" smtClean="0"/>
              <a:t>Working in </a:t>
            </a:r>
            <a:r>
              <a:rPr lang="en-GB" sz="2000" b="1" dirty="0" smtClean="0"/>
              <a:t>close collaboration </a:t>
            </a:r>
            <a:r>
              <a:rPr lang="en-GB" sz="2000" dirty="0" smtClean="0"/>
              <a:t>with MSc students from NSTU</a:t>
            </a:r>
            <a:endParaRPr lang="en-GB" sz="2000" dirty="0"/>
          </a:p>
          <a:p>
            <a:r>
              <a:rPr lang="en-GB" sz="2000" b="1" dirty="0"/>
              <a:t>Building capacity </a:t>
            </a:r>
            <a:r>
              <a:rPr lang="en-GB" sz="2000" dirty="0"/>
              <a:t>of staff and students at both institutions</a:t>
            </a:r>
            <a:endParaRPr lang="en-GB" dirty="0"/>
          </a:p>
          <a:p>
            <a:endParaRPr lang="en-GB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9009" y="1013172"/>
            <a:ext cx="2411760" cy="7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04825" y="4318357"/>
            <a:ext cx="8134350" cy="1140236"/>
            <a:chOff x="467544" y="4320389"/>
            <a:chExt cx="8356092" cy="1171319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467544" y="4332819"/>
              <a:ext cx="8356092" cy="1146460"/>
              <a:chOff x="2386126" y="1105846"/>
              <a:chExt cx="9324325" cy="1279301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6126" y="1316537"/>
                <a:ext cx="2239598" cy="857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8832" y="1105846"/>
                <a:ext cx="1851619" cy="1279301"/>
              </a:xfrm>
              <a:prstGeom prst="rect">
                <a:avLst/>
              </a:prstGeom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9000" y="1280760"/>
                <a:ext cx="2458392" cy="929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310" y="4320389"/>
              <a:ext cx="1714872" cy="117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629" y="1181366"/>
            <a:ext cx="2192854" cy="5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7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56" y="-1"/>
            <a:ext cx="1304925" cy="133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Acknowledgments</a:t>
            </a:r>
            <a:endParaRPr lang="en-GB" dirty="0"/>
          </a:p>
        </p:txBody>
      </p:sp>
      <p:pic>
        <p:nvPicPr>
          <p:cNvPr id="10" name="Picture 2" descr="C:\Users\Doug T-C\Documents\Stirling\Bangladesh\INSPIRE\INSPIREgroup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4" y="3239589"/>
            <a:ext cx="4078995" cy="22944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199" y="1181366"/>
            <a:ext cx="8315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Dr Francis Murray, Abdullah Al Mamun, Professor David Little, </a:t>
            </a:r>
            <a:r>
              <a:rPr lang="en-GB" dirty="0" err="1" smtClean="0"/>
              <a:t>Meezanur</a:t>
            </a:r>
            <a:r>
              <a:rPr lang="en-GB" dirty="0" smtClean="0"/>
              <a:t> Rahman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Mehedi</a:t>
            </a:r>
            <a:r>
              <a:rPr lang="en-GB" dirty="0" smtClean="0"/>
              <a:t> Hasan </a:t>
            </a:r>
            <a:r>
              <a:rPr lang="en-GB" dirty="0" err="1" smtClean="0"/>
              <a:t>Tanmay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 smtClean="0"/>
              <a:t>Hazrat</a:t>
            </a:r>
            <a:r>
              <a:rPr lang="en-GB" dirty="0" smtClean="0"/>
              <a:t> Ali for their tireless support in the field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Akram</a:t>
            </a:r>
            <a:r>
              <a:rPr lang="en-GB" dirty="0" smtClean="0"/>
              <a:t> </a:t>
            </a:r>
            <a:r>
              <a:rPr lang="en-GB" dirty="0" err="1" smtClean="0"/>
              <a:t>Ullah</a:t>
            </a:r>
            <a:r>
              <a:rPr lang="en-GB" dirty="0" smtClean="0"/>
              <a:t>, Noman </a:t>
            </a:r>
            <a:r>
              <a:rPr lang="en-GB" dirty="0" err="1" smtClean="0"/>
              <a:t>Siddiqye</a:t>
            </a:r>
            <a:r>
              <a:rPr lang="en-GB" dirty="0" smtClean="0"/>
              <a:t>, </a:t>
            </a:r>
            <a:r>
              <a:rPr lang="en-GB" dirty="0" err="1" smtClean="0"/>
              <a:t>Mezbaur</a:t>
            </a:r>
            <a:r>
              <a:rPr lang="en-GB" dirty="0" smtClean="0"/>
              <a:t> Rahman and everyone at NSTU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British Council and DFID for funding support</a:t>
            </a:r>
            <a:endParaRPr lang="en-GB" dirty="0"/>
          </a:p>
        </p:txBody>
      </p:sp>
      <p:pic>
        <p:nvPicPr>
          <p:cNvPr id="1028" name="Picture 4" descr="Image result for worldf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3" y="228866"/>
            <a:ext cx="1717675" cy="10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239589"/>
            <a:ext cx="3073400" cy="2305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29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References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Ali, H., Rico, A., </a:t>
            </a:r>
            <a:r>
              <a:rPr lang="en-GB" dirty="0" err="1"/>
              <a:t>Murshed</a:t>
            </a:r>
            <a:r>
              <a:rPr lang="en-GB" dirty="0"/>
              <a:t>-e-Jahan, K., &amp; Belton, B. (2016). An assessment of chemical and biological product use in aquaculture in Bangladesh. Aquaculture, 454, 199–209. </a:t>
            </a:r>
            <a:r>
              <a:rPr lang="en-GB" dirty="0" smtClean="0"/>
              <a:t>doi:10.1016/j.aquaculture.2015.12.02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Rico</a:t>
            </a:r>
            <a:r>
              <a:rPr lang="en-GB" dirty="0"/>
              <a:t>, A</a:t>
            </a:r>
            <a:r>
              <a:rPr lang="en-GB" dirty="0" smtClean="0"/>
              <a:t>. et al. (</a:t>
            </a:r>
            <a:r>
              <a:rPr lang="en-GB" dirty="0"/>
              <a:t>2013). Use of veterinary medicines, feed additives and probiotics in four major internationally traded aquaculture species farmed in Asia. </a:t>
            </a:r>
            <a:r>
              <a:rPr lang="en-GB" i="1" dirty="0"/>
              <a:t>Aquaculture</a:t>
            </a:r>
            <a:r>
              <a:rPr lang="en-GB" dirty="0"/>
              <a:t>, </a:t>
            </a:r>
            <a:r>
              <a:rPr lang="en-GB" i="1" dirty="0"/>
              <a:t>412-413</a:t>
            </a:r>
            <a:r>
              <a:rPr lang="en-GB" dirty="0"/>
              <a:t>, 231–243. </a:t>
            </a:r>
            <a:r>
              <a:rPr lang="en-GB" dirty="0" smtClean="0"/>
              <a:t>doi:10.1016/j.aquaculture.2013.07.028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7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0"/>
            <a:ext cx="8582025" cy="572421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591780" y="315987"/>
            <a:ext cx="3960440" cy="57694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dirty="0" smtClean="0"/>
              <a:t>Any questions?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820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9" y="215257"/>
            <a:ext cx="5400600" cy="9525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Why focus on PHPs?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5335"/>
            <a:ext cx="5544616" cy="377163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Recurrent pandemics</a:t>
            </a:r>
          </a:p>
          <a:p>
            <a:pPr lvl="1"/>
            <a:r>
              <a:rPr lang="en-GB" dirty="0" smtClean="0"/>
              <a:t>Shrimp particularly susceptible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Antibiotics increasingly limited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Vaccination difficult for crustaceans (decapods)</a:t>
            </a:r>
          </a:p>
          <a:p>
            <a:endParaRPr lang="en-GB" dirty="0"/>
          </a:p>
          <a:p>
            <a:r>
              <a:rPr lang="en-GB" dirty="0" smtClean="0"/>
              <a:t>Farmers reliant on manufacturer claims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41547"/>
            <a:ext cx="2771551" cy="207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497460"/>
            <a:ext cx="2767507" cy="2658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9" y="487920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FAO, 2013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9" y="201243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</a:t>
            </a:r>
            <a:r>
              <a:rPr lang="en-GB" sz="1200" dirty="0" smtClean="0"/>
              <a:t>ioaqua.vn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880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980" y="193204"/>
            <a:ext cx="4932040" cy="89783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Research questions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52500"/>
            <a:ext cx="8219256" cy="2420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For small-holder farms at different levels of intensification:</a:t>
            </a:r>
          </a:p>
          <a:p>
            <a:r>
              <a:rPr lang="en-GB" sz="2400" dirty="0" smtClean="0"/>
              <a:t>What are current patterns &amp; historic trends in PHP use?</a:t>
            </a:r>
          </a:p>
          <a:p>
            <a:pPr lvl="1"/>
            <a:r>
              <a:rPr lang="en-GB" sz="1800" dirty="0" smtClean="0"/>
              <a:t>How affected by farmer capacities, motivations and constraints?</a:t>
            </a:r>
            <a:endParaRPr lang="en-GB" sz="1800" dirty="0"/>
          </a:p>
          <a:p>
            <a:r>
              <a:rPr lang="en-GB" sz="2400" dirty="0" smtClean="0"/>
              <a:t>Evolution of PHP supply chain structure and regulation?</a:t>
            </a:r>
          </a:p>
          <a:p>
            <a:pPr lvl="1"/>
            <a:r>
              <a:rPr lang="en-GB" sz="1800" dirty="0" smtClean="0"/>
              <a:t>Influence on quality assurance, access to PHPs and information availability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0" y="3157360"/>
            <a:ext cx="4199707" cy="2364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8897"/>
            <a:ext cx="4218486" cy="2372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8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06094"/>
            <a:ext cx="3392171" cy="53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9701"/>
            <a:ext cx="2222309" cy="298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1640" y="229132"/>
            <a:ext cx="3322711" cy="952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Study Area</a:t>
            </a:r>
            <a:endParaRPr lang="en-GB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33501"/>
            <a:ext cx="5482952" cy="1307975"/>
          </a:xfrm>
        </p:spPr>
        <p:txBody>
          <a:bodyPr/>
          <a:lstStyle/>
          <a:p>
            <a:r>
              <a:rPr lang="en-GB" i="1" dirty="0" smtClean="0"/>
              <a:t>P. monodon </a:t>
            </a:r>
            <a:r>
              <a:rPr lang="en-GB" dirty="0" smtClean="0"/>
              <a:t>(“shrimp”)</a:t>
            </a:r>
          </a:p>
          <a:p>
            <a:r>
              <a:rPr lang="en-GB" i="1" dirty="0" smtClean="0"/>
              <a:t>M. </a:t>
            </a:r>
            <a:r>
              <a:rPr lang="en-GB" i="1" dirty="0" err="1" smtClean="0"/>
              <a:t>rosenbergii</a:t>
            </a:r>
            <a:r>
              <a:rPr lang="en-GB" i="1" dirty="0" smtClean="0"/>
              <a:t> </a:t>
            </a:r>
            <a:r>
              <a:rPr lang="en-GB" dirty="0" smtClean="0"/>
              <a:t>(“prawn”)</a:t>
            </a:r>
          </a:p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228979" y="2521487"/>
            <a:ext cx="2076821" cy="1879063"/>
            <a:chOff x="6416168" y="2389734"/>
            <a:chExt cx="1928693" cy="1582911"/>
          </a:xfrm>
        </p:grpSpPr>
        <p:sp>
          <p:nvSpPr>
            <p:cNvPr id="6" name="Freeform 5"/>
            <p:cNvSpPr/>
            <p:nvPr/>
          </p:nvSpPr>
          <p:spPr>
            <a:xfrm>
              <a:off x="7023207" y="2389734"/>
              <a:ext cx="1321654" cy="1475335"/>
            </a:xfrm>
            <a:custGeom>
              <a:avLst/>
              <a:gdLst>
                <a:gd name="connsiteX0" fmla="*/ 0 w 1321654"/>
                <a:gd name="connsiteY0" fmla="*/ 345782 h 1475335"/>
                <a:gd name="connsiteX1" fmla="*/ 138312 w 1321654"/>
                <a:gd name="connsiteY1" fmla="*/ 338098 h 1475335"/>
                <a:gd name="connsiteX2" fmla="*/ 176732 w 1321654"/>
                <a:gd name="connsiteY2" fmla="*/ 268942 h 1475335"/>
                <a:gd name="connsiteX3" fmla="*/ 192101 w 1321654"/>
                <a:gd name="connsiteY3" fmla="*/ 245890 h 1475335"/>
                <a:gd name="connsiteX4" fmla="*/ 215153 w 1321654"/>
                <a:gd name="connsiteY4" fmla="*/ 199785 h 1475335"/>
                <a:gd name="connsiteX5" fmla="*/ 230521 w 1321654"/>
                <a:gd name="connsiteY5" fmla="*/ 153681 h 1475335"/>
                <a:gd name="connsiteX6" fmla="*/ 238205 w 1321654"/>
                <a:gd name="connsiteY6" fmla="*/ 130629 h 1475335"/>
                <a:gd name="connsiteX7" fmla="*/ 284309 w 1321654"/>
                <a:gd name="connsiteY7" fmla="*/ 84525 h 1475335"/>
                <a:gd name="connsiteX8" fmla="*/ 307361 w 1321654"/>
                <a:gd name="connsiteY8" fmla="*/ 61473 h 1475335"/>
                <a:gd name="connsiteX9" fmla="*/ 322729 w 1321654"/>
                <a:gd name="connsiteY9" fmla="*/ 38421 h 1475335"/>
                <a:gd name="connsiteX10" fmla="*/ 361149 w 1321654"/>
                <a:gd name="connsiteY10" fmla="*/ 0 h 1475335"/>
                <a:gd name="connsiteX11" fmla="*/ 407254 w 1321654"/>
                <a:gd name="connsiteY11" fmla="*/ 15369 h 1475335"/>
                <a:gd name="connsiteX12" fmla="*/ 461042 w 1321654"/>
                <a:gd name="connsiteY12" fmla="*/ 46105 h 1475335"/>
                <a:gd name="connsiteX13" fmla="*/ 745351 w 1321654"/>
                <a:gd name="connsiteY13" fmla="*/ 53789 h 1475335"/>
                <a:gd name="connsiteX14" fmla="*/ 837559 w 1321654"/>
                <a:gd name="connsiteY14" fmla="*/ 30737 h 1475335"/>
                <a:gd name="connsiteX15" fmla="*/ 945136 w 1321654"/>
                <a:gd name="connsiteY15" fmla="*/ 15369 h 1475335"/>
                <a:gd name="connsiteX16" fmla="*/ 991240 w 1321654"/>
                <a:gd name="connsiteY16" fmla="*/ 7684 h 1475335"/>
                <a:gd name="connsiteX17" fmla="*/ 1014292 w 1321654"/>
                <a:gd name="connsiteY17" fmla="*/ 15369 h 1475335"/>
                <a:gd name="connsiteX18" fmla="*/ 1060396 w 1321654"/>
                <a:gd name="connsiteY18" fmla="*/ 61473 h 1475335"/>
                <a:gd name="connsiteX19" fmla="*/ 1083448 w 1321654"/>
                <a:gd name="connsiteY19" fmla="*/ 107577 h 1475335"/>
                <a:gd name="connsiteX20" fmla="*/ 1106501 w 1321654"/>
                <a:gd name="connsiteY20" fmla="*/ 153681 h 1475335"/>
                <a:gd name="connsiteX21" fmla="*/ 1114185 w 1321654"/>
                <a:gd name="connsiteY21" fmla="*/ 176733 h 1475335"/>
                <a:gd name="connsiteX22" fmla="*/ 1129553 w 1321654"/>
                <a:gd name="connsiteY22" fmla="*/ 261258 h 1475335"/>
                <a:gd name="connsiteX23" fmla="*/ 1167973 w 1321654"/>
                <a:gd name="connsiteY23" fmla="*/ 307362 h 1475335"/>
                <a:gd name="connsiteX24" fmla="*/ 1191025 w 1321654"/>
                <a:gd name="connsiteY24" fmla="*/ 322730 h 1475335"/>
                <a:gd name="connsiteX25" fmla="*/ 1244813 w 1321654"/>
                <a:gd name="connsiteY25" fmla="*/ 330414 h 1475335"/>
                <a:gd name="connsiteX26" fmla="*/ 1252497 w 1321654"/>
                <a:gd name="connsiteY26" fmla="*/ 353466 h 1475335"/>
                <a:gd name="connsiteX27" fmla="*/ 1267865 w 1321654"/>
                <a:gd name="connsiteY27" fmla="*/ 414938 h 1475335"/>
                <a:gd name="connsiteX28" fmla="*/ 1283233 w 1321654"/>
                <a:gd name="connsiteY28" fmla="*/ 461042 h 1475335"/>
                <a:gd name="connsiteX29" fmla="*/ 1290917 w 1321654"/>
                <a:gd name="connsiteY29" fmla="*/ 484095 h 1475335"/>
                <a:gd name="connsiteX30" fmla="*/ 1298601 w 1321654"/>
                <a:gd name="connsiteY30" fmla="*/ 507147 h 1475335"/>
                <a:gd name="connsiteX31" fmla="*/ 1298601 w 1321654"/>
                <a:gd name="connsiteY31" fmla="*/ 683879 h 1475335"/>
                <a:gd name="connsiteX32" fmla="*/ 1306285 w 1321654"/>
                <a:gd name="connsiteY32" fmla="*/ 706932 h 1475335"/>
                <a:gd name="connsiteX33" fmla="*/ 1321654 w 1321654"/>
                <a:gd name="connsiteY33" fmla="*/ 776088 h 1475335"/>
                <a:gd name="connsiteX34" fmla="*/ 1313969 w 1321654"/>
                <a:gd name="connsiteY34" fmla="*/ 845244 h 1475335"/>
                <a:gd name="connsiteX35" fmla="*/ 1290917 w 1321654"/>
                <a:gd name="connsiteY35" fmla="*/ 891348 h 1475335"/>
                <a:gd name="connsiteX36" fmla="*/ 1275549 w 1321654"/>
                <a:gd name="connsiteY36" fmla="*/ 937453 h 1475335"/>
                <a:gd name="connsiteX37" fmla="*/ 1267865 w 1321654"/>
                <a:gd name="connsiteY37" fmla="*/ 960505 h 1475335"/>
                <a:gd name="connsiteX38" fmla="*/ 1244813 w 1321654"/>
                <a:gd name="connsiteY38" fmla="*/ 1006609 h 1475335"/>
                <a:gd name="connsiteX39" fmla="*/ 1252497 w 1321654"/>
                <a:gd name="connsiteY39" fmla="*/ 1075765 h 1475335"/>
                <a:gd name="connsiteX40" fmla="*/ 1260181 w 1321654"/>
                <a:gd name="connsiteY40" fmla="*/ 1106501 h 1475335"/>
                <a:gd name="connsiteX41" fmla="*/ 1214077 w 1321654"/>
                <a:gd name="connsiteY41" fmla="*/ 1137237 h 1475335"/>
                <a:gd name="connsiteX42" fmla="*/ 1191025 w 1321654"/>
                <a:gd name="connsiteY42" fmla="*/ 1183342 h 1475335"/>
                <a:gd name="connsiteX43" fmla="*/ 1160289 w 1321654"/>
                <a:gd name="connsiteY43" fmla="*/ 1244814 h 1475335"/>
                <a:gd name="connsiteX44" fmla="*/ 1137237 w 1321654"/>
                <a:gd name="connsiteY44" fmla="*/ 1290918 h 1475335"/>
                <a:gd name="connsiteX45" fmla="*/ 1144921 w 1321654"/>
                <a:gd name="connsiteY45" fmla="*/ 1429231 h 1475335"/>
                <a:gd name="connsiteX46" fmla="*/ 1144921 w 1321654"/>
                <a:gd name="connsiteY46" fmla="*/ 1475335 h 1475335"/>
                <a:gd name="connsiteX47" fmla="*/ 945136 w 1321654"/>
                <a:gd name="connsiteY47" fmla="*/ 1459967 h 1475335"/>
                <a:gd name="connsiteX48" fmla="*/ 891348 w 1321654"/>
                <a:gd name="connsiteY48" fmla="*/ 1444599 h 1475335"/>
                <a:gd name="connsiteX49" fmla="*/ 845243 w 1321654"/>
                <a:gd name="connsiteY49" fmla="*/ 1406179 h 1475335"/>
                <a:gd name="connsiteX50" fmla="*/ 799139 w 1321654"/>
                <a:gd name="connsiteY50" fmla="*/ 1375442 h 1475335"/>
                <a:gd name="connsiteX51" fmla="*/ 783771 w 1321654"/>
                <a:gd name="connsiteY51" fmla="*/ 1352390 h 1475335"/>
                <a:gd name="connsiteX52" fmla="*/ 760719 w 1321654"/>
                <a:gd name="connsiteY52" fmla="*/ 1344706 h 1475335"/>
                <a:gd name="connsiteX53" fmla="*/ 737667 w 1321654"/>
                <a:gd name="connsiteY53" fmla="*/ 1329338 h 1475335"/>
                <a:gd name="connsiteX54" fmla="*/ 706931 w 1321654"/>
                <a:gd name="connsiteY54" fmla="*/ 1298602 h 14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21654" h="1475335">
                  <a:moveTo>
                    <a:pt x="0" y="345782"/>
                  </a:moveTo>
                  <a:cubicBezTo>
                    <a:pt x="46104" y="343221"/>
                    <a:pt x="94311" y="352098"/>
                    <a:pt x="138312" y="338098"/>
                  </a:cubicBezTo>
                  <a:cubicBezTo>
                    <a:pt x="167125" y="328930"/>
                    <a:pt x="166021" y="290363"/>
                    <a:pt x="176732" y="268942"/>
                  </a:cubicBezTo>
                  <a:cubicBezTo>
                    <a:pt x="180862" y="260682"/>
                    <a:pt x="186978" y="253574"/>
                    <a:pt x="192101" y="245890"/>
                  </a:cubicBezTo>
                  <a:cubicBezTo>
                    <a:pt x="220122" y="161823"/>
                    <a:pt x="175434" y="289152"/>
                    <a:pt x="215153" y="199785"/>
                  </a:cubicBezTo>
                  <a:cubicBezTo>
                    <a:pt x="221732" y="184982"/>
                    <a:pt x="225398" y="169049"/>
                    <a:pt x="230521" y="153681"/>
                  </a:cubicBezTo>
                  <a:cubicBezTo>
                    <a:pt x="233082" y="145997"/>
                    <a:pt x="232478" y="136356"/>
                    <a:pt x="238205" y="130629"/>
                  </a:cubicBezTo>
                  <a:lnTo>
                    <a:pt x="284309" y="84525"/>
                  </a:lnTo>
                  <a:cubicBezTo>
                    <a:pt x="291993" y="76841"/>
                    <a:pt x="301333" y="70515"/>
                    <a:pt x="307361" y="61473"/>
                  </a:cubicBezTo>
                  <a:cubicBezTo>
                    <a:pt x="312484" y="53789"/>
                    <a:pt x="316648" y="45371"/>
                    <a:pt x="322729" y="38421"/>
                  </a:cubicBezTo>
                  <a:cubicBezTo>
                    <a:pt x="334655" y="24791"/>
                    <a:pt x="361149" y="0"/>
                    <a:pt x="361149" y="0"/>
                  </a:cubicBezTo>
                  <a:cubicBezTo>
                    <a:pt x="376517" y="5123"/>
                    <a:pt x="398268" y="1890"/>
                    <a:pt x="407254" y="15369"/>
                  </a:cubicBezTo>
                  <a:cubicBezTo>
                    <a:pt x="429867" y="49288"/>
                    <a:pt x="413566" y="36610"/>
                    <a:pt x="461042" y="46105"/>
                  </a:cubicBezTo>
                  <a:cubicBezTo>
                    <a:pt x="554953" y="108712"/>
                    <a:pt x="490261" y="72010"/>
                    <a:pt x="745351" y="53789"/>
                  </a:cubicBezTo>
                  <a:cubicBezTo>
                    <a:pt x="772247" y="51868"/>
                    <a:pt x="808743" y="35540"/>
                    <a:pt x="837559" y="30737"/>
                  </a:cubicBezTo>
                  <a:cubicBezTo>
                    <a:pt x="947613" y="12395"/>
                    <a:pt x="810444" y="34612"/>
                    <a:pt x="945136" y="15369"/>
                  </a:cubicBezTo>
                  <a:cubicBezTo>
                    <a:pt x="960559" y="13166"/>
                    <a:pt x="975872" y="10246"/>
                    <a:pt x="991240" y="7684"/>
                  </a:cubicBezTo>
                  <a:cubicBezTo>
                    <a:pt x="998924" y="10246"/>
                    <a:pt x="1007898" y="10396"/>
                    <a:pt x="1014292" y="15369"/>
                  </a:cubicBezTo>
                  <a:cubicBezTo>
                    <a:pt x="1031447" y="28712"/>
                    <a:pt x="1060396" y="61473"/>
                    <a:pt x="1060396" y="61473"/>
                  </a:cubicBezTo>
                  <a:cubicBezTo>
                    <a:pt x="1079710" y="119415"/>
                    <a:pt x="1053657" y="47994"/>
                    <a:pt x="1083448" y="107577"/>
                  </a:cubicBezTo>
                  <a:cubicBezTo>
                    <a:pt x="1115257" y="171195"/>
                    <a:pt x="1062461" y="87626"/>
                    <a:pt x="1106501" y="153681"/>
                  </a:cubicBezTo>
                  <a:cubicBezTo>
                    <a:pt x="1109062" y="161365"/>
                    <a:pt x="1112597" y="168791"/>
                    <a:pt x="1114185" y="176733"/>
                  </a:cubicBezTo>
                  <a:cubicBezTo>
                    <a:pt x="1117301" y="192313"/>
                    <a:pt x="1121011" y="241327"/>
                    <a:pt x="1129553" y="261258"/>
                  </a:cubicBezTo>
                  <a:cubicBezTo>
                    <a:pt x="1136269" y="276928"/>
                    <a:pt x="1155665" y="297105"/>
                    <a:pt x="1167973" y="307362"/>
                  </a:cubicBezTo>
                  <a:cubicBezTo>
                    <a:pt x="1175068" y="313274"/>
                    <a:pt x="1182179" y="320076"/>
                    <a:pt x="1191025" y="322730"/>
                  </a:cubicBezTo>
                  <a:cubicBezTo>
                    <a:pt x="1208373" y="327934"/>
                    <a:pt x="1226884" y="327853"/>
                    <a:pt x="1244813" y="330414"/>
                  </a:cubicBezTo>
                  <a:cubicBezTo>
                    <a:pt x="1247374" y="338098"/>
                    <a:pt x="1250366" y="345652"/>
                    <a:pt x="1252497" y="353466"/>
                  </a:cubicBezTo>
                  <a:cubicBezTo>
                    <a:pt x="1258054" y="373843"/>
                    <a:pt x="1261186" y="394901"/>
                    <a:pt x="1267865" y="414938"/>
                  </a:cubicBezTo>
                  <a:lnTo>
                    <a:pt x="1283233" y="461042"/>
                  </a:lnTo>
                  <a:lnTo>
                    <a:pt x="1290917" y="484095"/>
                  </a:lnTo>
                  <a:lnTo>
                    <a:pt x="1298601" y="507147"/>
                  </a:lnTo>
                  <a:cubicBezTo>
                    <a:pt x="1287855" y="593112"/>
                    <a:pt x="1286347" y="573589"/>
                    <a:pt x="1298601" y="683879"/>
                  </a:cubicBezTo>
                  <a:cubicBezTo>
                    <a:pt x="1299495" y="691929"/>
                    <a:pt x="1304060" y="699144"/>
                    <a:pt x="1306285" y="706932"/>
                  </a:cubicBezTo>
                  <a:cubicBezTo>
                    <a:pt x="1313518" y="732248"/>
                    <a:pt x="1316373" y="749684"/>
                    <a:pt x="1321654" y="776088"/>
                  </a:cubicBezTo>
                  <a:cubicBezTo>
                    <a:pt x="1319092" y="799140"/>
                    <a:pt x="1317782" y="822366"/>
                    <a:pt x="1313969" y="845244"/>
                  </a:cubicBezTo>
                  <a:cubicBezTo>
                    <a:pt x="1308364" y="878874"/>
                    <a:pt x="1305078" y="859485"/>
                    <a:pt x="1290917" y="891348"/>
                  </a:cubicBezTo>
                  <a:cubicBezTo>
                    <a:pt x="1284338" y="906151"/>
                    <a:pt x="1280672" y="922085"/>
                    <a:pt x="1275549" y="937453"/>
                  </a:cubicBezTo>
                  <a:cubicBezTo>
                    <a:pt x="1272988" y="945137"/>
                    <a:pt x="1272358" y="953766"/>
                    <a:pt x="1267865" y="960505"/>
                  </a:cubicBezTo>
                  <a:cubicBezTo>
                    <a:pt x="1248004" y="990296"/>
                    <a:pt x="1255417" y="974796"/>
                    <a:pt x="1244813" y="1006609"/>
                  </a:cubicBezTo>
                  <a:cubicBezTo>
                    <a:pt x="1247374" y="1029661"/>
                    <a:pt x="1248970" y="1052841"/>
                    <a:pt x="1252497" y="1075765"/>
                  </a:cubicBezTo>
                  <a:cubicBezTo>
                    <a:pt x="1254103" y="1086203"/>
                    <a:pt x="1265778" y="1097546"/>
                    <a:pt x="1260181" y="1106501"/>
                  </a:cubicBezTo>
                  <a:cubicBezTo>
                    <a:pt x="1250392" y="1122164"/>
                    <a:pt x="1214077" y="1137237"/>
                    <a:pt x="1214077" y="1137237"/>
                  </a:cubicBezTo>
                  <a:cubicBezTo>
                    <a:pt x="1180396" y="1187760"/>
                    <a:pt x="1213750" y="1133347"/>
                    <a:pt x="1191025" y="1183342"/>
                  </a:cubicBezTo>
                  <a:cubicBezTo>
                    <a:pt x="1181545" y="1204198"/>
                    <a:pt x="1167534" y="1223080"/>
                    <a:pt x="1160289" y="1244814"/>
                  </a:cubicBezTo>
                  <a:cubicBezTo>
                    <a:pt x="1149685" y="1276627"/>
                    <a:pt x="1157098" y="1261127"/>
                    <a:pt x="1137237" y="1290918"/>
                  </a:cubicBezTo>
                  <a:cubicBezTo>
                    <a:pt x="1139798" y="1337022"/>
                    <a:pt x="1140543" y="1383264"/>
                    <a:pt x="1144921" y="1429231"/>
                  </a:cubicBezTo>
                  <a:cubicBezTo>
                    <a:pt x="1149474" y="1477043"/>
                    <a:pt x="1160858" y="1427523"/>
                    <a:pt x="1144921" y="1475335"/>
                  </a:cubicBezTo>
                  <a:cubicBezTo>
                    <a:pt x="1062932" y="1448005"/>
                    <a:pt x="1151773" y="1475273"/>
                    <a:pt x="945136" y="1459967"/>
                  </a:cubicBezTo>
                  <a:cubicBezTo>
                    <a:pt x="932731" y="1459048"/>
                    <a:pt x="904333" y="1448927"/>
                    <a:pt x="891348" y="1444599"/>
                  </a:cubicBezTo>
                  <a:cubicBezTo>
                    <a:pt x="824003" y="1377254"/>
                    <a:pt x="909431" y="1459668"/>
                    <a:pt x="845243" y="1406179"/>
                  </a:cubicBezTo>
                  <a:cubicBezTo>
                    <a:pt x="806868" y="1374201"/>
                    <a:pt x="839652" y="1388948"/>
                    <a:pt x="799139" y="1375442"/>
                  </a:cubicBezTo>
                  <a:cubicBezTo>
                    <a:pt x="794016" y="1367758"/>
                    <a:pt x="790982" y="1358159"/>
                    <a:pt x="783771" y="1352390"/>
                  </a:cubicBezTo>
                  <a:cubicBezTo>
                    <a:pt x="777446" y="1347330"/>
                    <a:pt x="767964" y="1348328"/>
                    <a:pt x="760719" y="1344706"/>
                  </a:cubicBezTo>
                  <a:cubicBezTo>
                    <a:pt x="752459" y="1340576"/>
                    <a:pt x="744762" y="1335250"/>
                    <a:pt x="737667" y="1329338"/>
                  </a:cubicBezTo>
                  <a:lnTo>
                    <a:pt x="706931" y="1298602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7084679" y="3696020"/>
              <a:ext cx="655673" cy="276625"/>
            </a:xfrm>
            <a:custGeom>
              <a:avLst/>
              <a:gdLst>
                <a:gd name="connsiteX0" fmla="*/ 637775 w 637775"/>
                <a:gd name="connsiteY0" fmla="*/ 0 h 276625"/>
                <a:gd name="connsiteX1" fmla="*/ 468726 w 637775"/>
                <a:gd name="connsiteY1" fmla="*/ 7684 h 276625"/>
                <a:gd name="connsiteX2" fmla="*/ 414938 w 637775"/>
                <a:gd name="connsiteY2" fmla="*/ 69156 h 276625"/>
                <a:gd name="connsiteX3" fmla="*/ 376518 w 637775"/>
                <a:gd name="connsiteY3" fmla="*/ 107577 h 276625"/>
                <a:gd name="connsiteX4" fmla="*/ 361150 w 637775"/>
                <a:gd name="connsiteY4" fmla="*/ 130629 h 276625"/>
                <a:gd name="connsiteX5" fmla="*/ 276625 w 637775"/>
                <a:gd name="connsiteY5" fmla="*/ 184417 h 276625"/>
                <a:gd name="connsiteX6" fmla="*/ 230521 w 637775"/>
                <a:gd name="connsiteY6" fmla="*/ 215153 h 276625"/>
                <a:gd name="connsiteX7" fmla="*/ 169049 w 637775"/>
                <a:gd name="connsiteY7" fmla="*/ 268941 h 276625"/>
                <a:gd name="connsiteX8" fmla="*/ 145997 w 637775"/>
                <a:gd name="connsiteY8" fmla="*/ 276625 h 276625"/>
                <a:gd name="connsiteX9" fmla="*/ 0 w 637775"/>
                <a:gd name="connsiteY9" fmla="*/ 268941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775" h="276625">
                  <a:moveTo>
                    <a:pt x="637775" y="0"/>
                  </a:moveTo>
                  <a:cubicBezTo>
                    <a:pt x="581425" y="2561"/>
                    <a:pt x="524732" y="963"/>
                    <a:pt x="468726" y="7684"/>
                  </a:cubicBezTo>
                  <a:cubicBezTo>
                    <a:pt x="443986" y="10653"/>
                    <a:pt x="423437" y="60657"/>
                    <a:pt x="414938" y="69156"/>
                  </a:cubicBezTo>
                  <a:cubicBezTo>
                    <a:pt x="402131" y="81963"/>
                    <a:pt x="386565" y="92507"/>
                    <a:pt x="376518" y="107577"/>
                  </a:cubicBezTo>
                  <a:cubicBezTo>
                    <a:pt x="371395" y="115261"/>
                    <a:pt x="368100" y="124548"/>
                    <a:pt x="361150" y="130629"/>
                  </a:cubicBezTo>
                  <a:cubicBezTo>
                    <a:pt x="339680" y="149415"/>
                    <a:pt x="300915" y="168224"/>
                    <a:pt x="276625" y="184417"/>
                  </a:cubicBezTo>
                  <a:lnTo>
                    <a:pt x="230521" y="215153"/>
                  </a:lnTo>
                  <a:cubicBezTo>
                    <a:pt x="191424" y="273798"/>
                    <a:pt x="219135" y="254631"/>
                    <a:pt x="169049" y="268941"/>
                  </a:cubicBezTo>
                  <a:cubicBezTo>
                    <a:pt x="161261" y="271166"/>
                    <a:pt x="153681" y="274064"/>
                    <a:pt x="145997" y="276625"/>
                  </a:cubicBezTo>
                  <a:lnTo>
                    <a:pt x="0" y="26894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6416168" y="2544639"/>
              <a:ext cx="668511" cy="1428006"/>
            </a:xfrm>
            <a:custGeom>
              <a:avLst/>
              <a:gdLst>
                <a:gd name="connsiteX0" fmla="*/ 653143 w 653143"/>
                <a:gd name="connsiteY0" fmla="*/ 1428006 h 1428006"/>
                <a:gd name="connsiteX1" fmla="*/ 315045 w 653143"/>
                <a:gd name="connsiteY1" fmla="*/ 1420322 h 1428006"/>
                <a:gd name="connsiteX2" fmla="*/ 291993 w 653143"/>
                <a:gd name="connsiteY2" fmla="*/ 1404954 h 1428006"/>
                <a:gd name="connsiteX3" fmla="*/ 276625 w 653143"/>
                <a:gd name="connsiteY3" fmla="*/ 1343482 h 1428006"/>
                <a:gd name="connsiteX4" fmla="*/ 253573 w 653143"/>
                <a:gd name="connsiteY4" fmla="*/ 1266642 h 1428006"/>
                <a:gd name="connsiteX5" fmla="*/ 245889 w 653143"/>
                <a:gd name="connsiteY5" fmla="*/ 1243590 h 1428006"/>
                <a:gd name="connsiteX6" fmla="*/ 215153 w 653143"/>
                <a:gd name="connsiteY6" fmla="*/ 1197485 h 1428006"/>
                <a:gd name="connsiteX7" fmla="*/ 199785 w 653143"/>
                <a:gd name="connsiteY7" fmla="*/ 1174433 h 1428006"/>
                <a:gd name="connsiteX8" fmla="*/ 192101 w 653143"/>
                <a:gd name="connsiteY8" fmla="*/ 943912 h 1428006"/>
                <a:gd name="connsiteX9" fmla="*/ 184417 w 653143"/>
                <a:gd name="connsiteY9" fmla="*/ 920860 h 1428006"/>
                <a:gd name="connsiteX10" fmla="*/ 169049 w 653143"/>
                <a:gd name="connsiteY10" fmla="*/ 897808 h 1428006"/>
                <a:gd name="connsiteX11" fmla="*/ 161365 w 653143"/>
                <a:gd name="connsiteY11" fmla="*/ 874756 h 1428006"/>
                <a:gd name="connsiteX12" fmla="*/ 145997 w 653143"/>
                <a:gd name="connsiteY12" fmla="*/ 851704 h 1428006"/>
                <a:gd name="connsiteX13" fmla="*/ 130629 w 653143"/>
                <a:gd name="connsiteY13" fmla="*/ 805600 h 1428006"/>
                <a:gd name="connsiteX14" fmla="*/ 122945 w 653143"/>
                <a:gd name="connsiteY14" fmla="*/ 759495 h 1428006"/>
                <a:gd name="connsiteX15" fmla="*/ 107577 w 653143"/>
                <a:gd name="connsiteY15" fmla="*/ 736443 h 1428006"/>
                <a:gd name="connsiteX16" fmla="*/ 99893 w 653143"/>
                <a:gd name="connsiteY16" fmla="*/ 682655 h 1428006"/>
                <a:gd name="connsiteX17" fmla="*/ 107577 w 653143"/>
                <a:gd name="connsiteY17" fmla="*/ 513606 h 1428006"/>
                <a:gd name="connsiteX18" fmla="*/ 115261 w 653143"/>
                <a:gd name="connsiteY18" fmla="*/ 482870 h 1428006"/>
                <a:gd name="connsiteX19" fmla="*/ 122945 w 653143"/>
                <a:gd name="connsiteY19" fmla="*/ 429082 h 1428006"/>
                <a:gd name="connsiteX20" fmla="*/ 130629 w 653143"/>
                <a:gd name="connsiteY20" fmla="*/ 382978 h 1428006"/>
                <a:gd name="connsiteX21" fmla="*/ 122945 w 653143"/>
                <a:gd name="connsiteY21" fmla="*/ 190877 h 1428006"/>
                <a:gd name="connsiteX22" fmla="*/ 107577 w 653143"/>
                <a:gd name="connsiteY22" fmla="*/ 144773 h 1428006"/>
                <a:gd name="connsiteX23" fmla="*/ 46104 w 653143"/>
                <a:gd name="connsiteY23" fmla="*/ 90985 h 1428006"/>
                <a:gd name="connsiteX24" fmla="*/ 7684 w 653143"/>
                <a:gd name="connsiteY24" fmla="*/ 52564 h 1428006"/>
                <a:gd name="connsiteX25" fmla="*/ 0 w 653143"/>
                <a:gd name="connsiteY25" fmla="*/ 29512 h 1428006"/>
                <a:gd name="connsiteX26" fmla="*/ 99893 w 653143"/>
                <a:gd name="connsiteY26" fmla="*/ 14144 h 1428006"/>
                <a:gd name="connsiteX27" fmla="*/ 192101 w 653143"/>
                <a:gd name="connsiteY27" fmla="*/ 6460 h 1428006"/>
                <a:gd name="connsiteX28" fmla="*/ 299677 w 653143"/>
                <a:gd name="connsiteY28" fmla="*/ 14144 h 1428006"/>
                <a:gd name="connsiteX29" fmla="*/ 461042 w 653143"/>
                <a:gd name="connsiteY29" fmla="*/ 21828 h 1428006"/>
                <a:gd name="connsiteX30" fmla="*/ 484094 w 653143"/>
                <a:gd name="connsiteY30" fmla="*/ 160141 h 1428006"/>
                <a:gd name="connsiteX31" fmla="*/ 507146 w 653143"/>
                <a:gd name="connsiteY31" fmla="*/ 167825 h 1428006"/>
                <a:gd name="connsiteX32" fmla="*/ 576303 w 653143"/>
                <a:gd name="connsiteY32" fmla="*/ 175509 h 1428006"/>
                <a:gd name="connsiteX33" fmla="*/ 622407 w 653143"/>
                <a:gd name="connsiteY33" fmla="*/ 190877 h 142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53143" h="1428006">
                  <a:moveTo>
                    <a:pt x="653143" y="1428006"/>
                  </a:moveTo>
                  <a:cubicBezTo>
                    <a:pt x="540444" y="1425445"/>
                    <a:pt x="427544" y="1427503"/>
                    <a:pt x="315045" y="1420322"/>
                  </a:cubicBezTo>
                  <a:cubicBezTo>
                    <a:pt x="305829" y="1419734"/>
                    <a:pt x="297762" y="1412165"/>
                    <a:pt x="291993" y="1404954"/>
                  </a:cubicBezTo>
                  <a:cubicBezTo>
                    <a:pt x="285656" y="1397032"/>
                    <a:pt x="277067" y="1345469"/>
                    <a:pt x="276625" y="1343482"/>
                  </a:cubicBezTo>
                  <a:cubicBezTo>
                    <a:pt x="268883" y="1308643"/>
                    <a:pt x="266343" y="1304951"/>
                    <a:pt x="253573" y="1266642"/>
                  </a:cubicBezTo>
                  <a:cubicBezTo>
                    <a:pt x="251012" y="1258958"/>
                    <a:pt x="250382" y="1250329"/>
                    <a:pt x="245889" y="1243590"/>
                  </a:cubicBezTo>
                  <a:lnTo>
                    <a:pt x="215153" y="1197485"/>
                  </a:lnTo>
                  <a:lnTo>
                    <a:pt x="199785" y="1174433"/>
                  </a:lnTo>
                  <a:cubicBezTo>
                    <a:pt x="197224" y="1097593"/>
                    <a:pt x="196752" y="1020654"/>
                    <a:pt x="192101" y="943912"/>
                  </a:cubicBezTo>
                  <a:cubicBezTo>
                    <a:pt x="191611" y="935827"/>
                    <a:pt x="188039" y="928105"/>
                    <a:pt x="184417" y="920860"/>
                  </a:cubicBezTo>
                  <a:cubicBezTo>
                    <a:pt x="180287" y="912600"/>
                    <a:pt x="173179" y="906068"/>
                    <a:pt x="169049" y="897808"/>
                  </a:cubicBezTo>
                  <a:cubicBezTo>
                    <a:pt x="165427" y="890563"/>
                    <a:pt x="164987" y="882001"/>
                    <a:pt x="161365" y="874756"/>
                  </a:cubicBezTo>
                  <a:cubicBezTo>
                    <a:pt x="157235" y="866496"/>
                    <a:pt x="149748" y="860143"/>
                    <a:pt x="145997" y="851704"/>
                  </a:cubicBezTo>
                  <a:cubicBezTo>
                    <a:pt x="139418" y="836901"/>
                    <a:pt x="130629" y="805600"/>
                    <a:pt x="130629" y="805600"/>
                  </a:cubicBezTo>
                  <a:cubicBezTo>
                    <a:pt x="128068" y="790232"/>
                    <a:pt x="127872" y="774276"/>
                    <a:pt x="122945" y="759495"/>
                  </a:cubicBezTo>
                  <a:cubicBezTo>
                    <a:pt x="120025" y="750734"/>
                    <a:pt x="110231" y="745289"/>
                    <a:pt x="107577" y="736443"/>
                  </a:cubicBezTo>
                  <a:cubicBezTo>
                    <a:pt x="102373" y="719095"/>
                    <a:pt x="102454" y="700584"/>
                    <a:pt x="99893" y="682655"/>
                  </a:cubicBezTo>
                  <a:cubicBezTo>
                    <a:pt x="102454" y="626305"/>
                    <a:pt x="103251" y="569848"/>
                    <a:pt x="107577" y="513606"/>
                  </a:cubicBezTo>
                  <a:cubicBezTo>
                    <a:pt x="108387" y="503076"/>
                    <a:pt x="113372" y="493260"/>
                    <a:pt x="115261" y="482870"/>
                  </a:cubicBezTo>
                  <a:cubicBezTo>
                    <a:pt x="118501" y="465051"/>
                    <a:pt x="120191" y="446983"/>
                    <a:pt x="122945" y="429082"/>
                  </a:cubicBezTo>
                  <a:cubicBezTo>
                    <a:pt x="125314" y="413683"/>
                    <a:pt x="128068" y="398346"/>
                    <a:pt x="130629" y="382978"/>
                  </a:cubicBezTo>
                  <a:cubicBezTo>
                    <a:pt x="128068" y="318944"/>
                    <a:pt x="129118" y="254664"/>
                    <a:pt x="122945" y="190877"/>
                  </a:cubicBezTo>
                  <a:cubicBezTo>
                    <a:pt x="121385" y="174753"/>
                    <a:pt x="116563" y="158251"/>
                    <a:pt x="107577" y="144773"/>
                  </a:cubicBezTo>
                  <a:cubicBezTo>
                    <a:pt x="64027" y="79452"/>
                    <a:pt x="135763" y="180646"/>
                    <a:pt x="46104" y="90985"/>
                  </a:cubicBezTo>
                  <a:lnTo>
                    <a:pt x="7684" y="52564"/>
                  </a:lnTo>
                  <a:cubicBezTo>
                    <a:pt x="5123" y="44880"/>
                    <a:pt x="0" y="37612"/>
                    <a:pt x="0" y="29512"/>
                  </a:cubicBezTo>
                  <a:cubicBezTo>
                    <a:pt x="0" y="-24253"/>
                    <a:pt x="66013" y="11321"/>
                    <a:pt x="99893" y="14144"/>
                  </a:cubicBezTo>
                  <a:cubicBezTo>
                    <a:pt x="130629" y="11583"/>
                    <a:pt x="161258" y="6460"/>
                    <a:pt x="192101" y="6460"/>
                  </a:cubicBezTo>
                  <a:cubicBezTo>
                    <a:pt x="228051" y="6460"/>
                    <a:pt x="263786" y="12093"/>
                    <a:pt x="299677" y="14144"/>
                  </a:cubicBezTo>
                  <a:lnTo>
                    <a:pt x="461042" y="21828"/>
                  </a:lnTo>
                  <a:cubicBezTo>
                    <a:pt x="508887" y="93595"/>
                    <a:pt x="493312" y="49526"/>
                    <a:pt x="484094" y="160141"/>
                  </a:cubicBezTo>
                  <a:cubicBezTo>
                    <a:pt x="491778" y="162702"/>
                    <a:pt x="499157" y="166493"/>
                    <a:pt x="507146" y="167825"/>
                  </a:cubicBezTo>
                  <a:cubicBezTo>
                    <a:pt x="530025" y="171638"/>
                    <a:pt x="553801" y="169884"/>
                    <a:pt x="576303" y="175509"/>
                  </a:cubicBezTo>
                  <a:cubicBezTo>
                    <a:pt x="654825" y="195139"/>
                    <a:pt x="549286" y="190877"/>
                    <a:pt x="622407" y="19087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2763029"/>
            <a:ext cx="3394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78% of national production</a:t>
            </a:r>
            <a:r>
              <a:rPr lang="en-GB" sz="3200" baseline="30000" dirty="0"/>
              <a:t>1</a:t>
            </a:r>
            <a:endParaRPr lang="en-GB" sz="3200" baseline="30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Predominantly smallholders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-18653" y="5496467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 smtClean="0"/>
              <a:t>1</a:t>
            </a:r>
            <a:r>
              <a:rPr lang="en-GB" sz="1200" dirty="0" smtClean="0"/>
              <a:t>FRSS</a:t>
            </a:r>
            <a:r>
              <a:rPr lang="en-GB" sz="1200" dirty="0"/>
              <a:t>, Department of Fisheries (2014) Fisheries Statistical Yearbook of Bangladesh 2013-2013, Vol 30, BG Press</a:t>
            </a:r>
          </a:p>
          <a:p>
            <a:endParaRPr lang="en-GB" sz="12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71525" y="5257736"/>
            <a:ext cx="130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Wikipedia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995936" y="5245160"/>
            <a:ext cx="130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Wikipedia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295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204"/>
            <a:ext cx="3816424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4604"/>
            <a:ext cx="5466598" cy="2678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5271328"/>
            <a:ext cx="423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FAO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034509" y="68801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“Shrimp” (</a:t>
            </a:r>
            <a:r>
              <a:rPr lang="en-GB" sz="2400" i="1" dirty="0" err="1" smtClean="0"/>
              <a:t>Penaeus</a:t>
            </a:r>
            <a:r>
              <a:rPr lang="en-GB" sz="2400" i="1" dirty="0" smtClean="0"/>
              <a:t> monodon</a:t>
            </a:r>
            <a:r>
              <a:rPr lang="en-GB" sz="24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1739" y="1561356"/>
            <a:ext cx="589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“Prawn” (</a:t>
            </a:r>
            <a:r>
              <a:rPr lang="en-GB" sz="2400" i="1" dirty="0" err="1" smtClean="0"/>
              <a:t>Macrobrachium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rosenbergii</a:t>
            </a:r>
            <a:r>
              <a:rPr lang="en-GB" sz="2400" dirty="0" smtClean="0"/>
              <a:t>)</a:t>
            </a:r>
          </a:p>
        </p:txBody>
      </p:sp>
      <p:sp>
        <p:nvSpPr>
          <p:cNvPr id="9" name="Down Arrow 8"/>
          <p:cNvSpPr/>
          <p:nvPr/>
        </p:nvSpPr>
        <p:spPr>
          <a:xfrm>
            <a:off x="6660232" y="2023021"/>
            <a:ext cx="504056" cy="76247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Arrow 9"/>
          <p:cNvSpPr/>
          <p:nvPr/>
        </p:nvSpPr>
        <p:spPr>
          <a:xfrm>
            <a:off x="4139953" y="687988"/>
            <a:ext cx="864096" cy="44132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7544" y="3748018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imimg.com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940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14" y="74758"/>
            <a:ext cx="8928992" cy="9525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S</a:t>
            </a:r>
            <a:r>
              <a:rPr lang="en-GB" sz="3600" dirty="0" smtClean="0"/>
              <a:t>tudy </a:t>
            </a:r>
            <a:r>
              <a:rPr lang="en-GB" sz="3600" dirty="0"/>
              <a:t>D</a:t>
            </a:r>
            <a:r>
              <a:rPr lang="en-GB" sz="3600" dirty="0" smtClean="0"/>
              <a:t>esign: sequential </a:t>
            </a:r>
            <a:r>
              <a:rPr lang="en-GB" sz="3600" dirty="0"/>
              <a:t>exploratory mixed-methods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1520" y="1129308"/>
            <a:ext cx="2530624" cy="4191970"/>
            <a:chOff x="359532" y="1532547"/>
            <a:chExt cx="2088232" cy="3633040"/>
          </a:xfrm>
        </p:grpSpPr>
        <p:sp>
          <p:nvSpPr>
            <p:cNvPr id="4" name="Rectangle 3"/>
            <p:cNvSpPr/>
            <p:nvPr/>
          </p:nvSpPr>
          <p:spPr>
            <a:xfrm>
              <a:off x="359532" y="1532547"/>
              <a:ext cx="2088232" cy="7488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Qualitative phase</a:t>
              </a:r>
              <a:endParaRPr lang="en-GB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59532" y="2281436"/>
              <a:ext cx="2088232" cy="2884151"/>
              <a:chOff x="359532" y="2281436"/>
              <a:chExt cx="2088232" cy="288415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9532" y="4445507"/>
                <a:ext cx="2088232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Quantitative phase</a:t>
                </a:r>
                <a:endParaRPr lang="en-GB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9532" y="2739410"/>
                <a:ext cx="2088232" cy="11521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Develop farmer questionnaire</a:t>
                </a:r>
                <a:endParaRPr lang="en-GB" dirty="0"/>
              </a:p>
            </p:txBody>
          </p:sp>
          <p:cxnSp>
            <p:nvCxnSpPr>
              <p:cNvPr id="8" name="Straight Arrow Connector 7"/>
              <p:cNvCxnSpPr>
                <a:stCxn id="4" idx="2"/>
                <a:endCxn id="6" idx="0"/>
              </p:cNvCxnSpPr>
              <p:nvPr/>
            </p:nvCxnSpPr>
            <p:spPr>
              <a:xfrm>
                <a:off x="1403648" y="2281436"/>
                <a:ext cx="0" cy="45797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6" idx="4"/>
                <a:endCxn id="5" idx="0"/>
              </p:cNvCxnSpPr>
              <p:nvPr/>
            </p:nvCxnSpPr>
            <p:spPr>
              <a:xfrm>
                <a:off x="1403648" y="3891539"/>
                <a:ext cx="0" cy="55396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2915816" y="1027258"/>
            <a:ext cx="622818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Key informant (n=6) and semi-structured interviews (n=26) along supply chain </a:t>
            </a:r>
          </a:p>
          <a:p>
            <a:endParaRPr lang="en-GB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2641476"/>
            <a:ext cx="622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Based on qualitative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Testing generalisability of qualitative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15816" y="428908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10 shrimp, 10 prawn, 10 shrimp-prawn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6 intensive shrimp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Product </a:t>
            </a:r>
            <a:r>
              <a:rPr lang="en-GB" sz="2400" dirty="0"/>
              <a:t>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7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Focal communities (“clusters”)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Using pre-existing sample frame developed for SEAT project (2010)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3 surveyed under the SEAT project: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Semi-intensive</a:t>
            </a:r>
            <a:r>
              <a:rPr lang="en-GB" baseline="30000" dirty="0" smtClean="0"/>
              <a:t>2</a:t>
            </a:r>
            <a:r>
              <a:rPr lang="en-GB" dirty="0" smtClean="0"/>
              <a:t> shrimp </a:t>
            </a:r>
            <a:r>
              <a:rPr lang="en-GB" b="1" dirty="0" smtClean="0">
                <a:solidFill>
                  <a:srgbClr val="FF0000"/>
                </a:solidFill>
              </a:rPr>
              <a:t>(SI-S) 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smtClean="0"/>
              <a:t>Intensive-lower prawn </a:t>
            </a:r>
            <a:r>
              <a:rPr lang="en-GB" b="1" dirty="0">
                <a:solidFill>
                  <a:srgbClr val="FF0000"/>
                </a:solidFill>
              </a:rPr>
              <a:t>(</a:t>
            </a:r>
            <a:r>
              <a:rPr lang="en-GB" b="1" dirty="0" smtClean="0">
                <a:solidFill>
                  <a:srgbClr val="FF0000"/>
                </a:solidFill>
              </a:rPr>
              <a:t>IL-S/P)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smtClean="0"/>
              <a:t>Intensive-lower shrimp-prawn </a:t>
            </a:r>
            <a:r>
              <a:rPr lang="en-GB" b="1" dirty="0" smtClean="0">
                <a:solidFill>
                  <a:srgbClr val="FF0000"/>
                </a:solidFill>
              </a:rPr>
              <a:t>(IL-P)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1 new group, established since SEAT: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Intensive-higher shrimp </a:t>
            </a:r>
            <a:r>
              <a:rPr lang="en-GB" b="1" dirty="0" smtClean="0">
                <a:solidFill>
                  <a:srgbClr val="FF0000"/>
                </a:solidFill>
              </a:rPr>
              <a:t>(IH-S)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5462388" y="2713484"/>
            <a:ext cx="484632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68144" y="26414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Low intensity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19561" y="4588182"/>
            <a:ext cx="203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Higher intensity</a:t>
            </a:r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4036" y="5233764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 smtClean="0"/>
              <a:t>2</a:t>
            </a:r>
            <a:r>
              <a:rPr lang="en-GB" sz="1200" dirty="0" smtClean="0"/>
              <a:t> </a:t>
            </a:r>
            <a:r>
              <a:rPr lang="en-GB" sz="1200" dirty="0"/>
              <a:t>Edwards, P., </a:t>
            </a:r>
            <a:r>
              <a:rPr lang="en-GB" sz="1200" dirty="0" err="1"/>
              <a:t>Pullin</a:t>
            </a:r>
            <a:r>
              <a:rPr lang="en-GB" sz="1200" dirty="0"/>
              <a:t> R.S.V, Gartner, J.A. (1988) Research and Education for the Development of Integrated Crop-Livestock-Fish Farming Systems in the Tropics, </a:t>
            </a:r>
            <a:r>
              <a:rPr lang="en-GB" sz="1200" i="1" dirty="0"/>
              <a:t>ICLARM Studies and Reviews 16, </a:t>
            </a:r>
            <a:r>
              <a:rPr lang="en-GB" sz="1200" dirty="0"/>
              <a:t>International </a:t>
            </a:r>
            <a:r>
              <a:rPr lang="en-GB" sz="1200" dirty="0" err="1"/>
              <a:t>Center</a:t>
            </a:r>
            <a:r>
              <a:rPr lang="en-GB" sz="1200" dirty="0"/>
              <a:t> for Living Aquatic Resources Management, Manila, Philippines</a:t>
            </a:r>
          </a:p>
          <a:p>
            <a:endParaRPr lang="en-GB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21737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189"/>
            <a:ext cx="8229600" cy="9525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Intensive-higher shrimp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33501"/>
            <a:ext cx="3600400" cy="377163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Majority small &amp; recently established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approx. 67 farms total 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All supplied &amp; supported by same multinational company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"/>
          <a:stretch/>
        </p:blipFill>
        <p:spPr bwMode="auto">
          <a:xfrm>
            <a:off x="3779912" y="1633363"/>
            <a:ext cx="5364088" cy="3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798192" y="1874514"/>
            <a:ext cx="2069952" cy="2495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114158" y="4658739"/>
            <a:ext cx="1029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Google maps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783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1139</Words>
  <Application>Microsoft Office PowerPoint</Application>
  <PresentationFormat>On-screen Show (16:10)</PresentationFormat>
  <Paragraphs>274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Characterising the use of Prophylactic Health Products (PHPs) by Bangladeshi Shrimp and Prawn Farmers</vt:lpstr>
      <vt:lpstr>What are PHPs?</vt:lpstr>
      <vt:lpstr>Why focus on PHPs?</vt:lpstr>
      <vt:lpstr>Research questions</vt:lpstr>
      <vt:lpstr>Study Area</vt:lpstr>
      <vt:lpstr>PowerPoint Presentation</vt:lpstr>
      <vt:lpstr>Study Design: sequential exploratory mixed-methods </vt:lpstr>
      <vt:lpstr>Focal communities (“clusters”)</vt:lpstr>
      <vt:lpstr>Intensive-higher shrimp</vt:lpstr>
      <vt:lpstr>Indicators of intensity </vt:lpstr>
      <vt:lpstr>Supply chain </vt:lpstr>
      <vt:lpstr>Intensification trends – “CM-S-ASI” </vt:lpstr>
      <vt:lpstr>Intensification trends – “CM-S-ASI” </vt:lpstr>
      <vt:lpstr>Intensification trends – “CM-S-ASI” </vt:lpstr>
      <vt:lpstr>% PHP usage by cluster</vt:lpstr>
      <vt:lpstr>Percentage of each PHP type by cluster</vt:lpstr>
      <vt:lpstr>Farmer capacities and motivations</vt:lpstr>
      <vt:lpstr>Previous studies</vt:lpstr>
      <vt:lpstr>Intensification vs. PHP use</vt:lpstr>
      <vt:lpstr>Conclusions </vt:lpstr>
      <vt:lpstr>Points to improve</vt:lpstr>
      <vt:lpstr>IMAQulate and INSPIRE projects</vt:lpstr>
      <vt:lpstr>Acknowledgments</vt:lpstr>
      <vt:lpstr>References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Characterising the use of Prophylactic Health Products by Bangladeshi Shrimp and Prawn Farmers</dc:title>
  <dc:creator>Douglas</dc:creator>
  <cp:lastModifiedBy>francis murray</cp:lastModifiedBy>
  <cp:revision>153</cp:revision>
  <dcterms:created xsi:type="dcterms:W3CDTF">2016-08-20T10:21:14Z</dcterms:created>
  <dcterms:modified xsi:type="dcterms:W3CDTF">2016-10-24T08:14:49Z</dcterms:modified>
</cp:coreProperties>
</file>